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58" r:id="rId9"/>
    <p:sldId id="264" r:id="rId10"/>
    <p:sldId id="266" r:id="rId11"/>
    <p:sldId id="265" r:id="rId12"/>
    <p:sldId id="269" r:id="rId13"/>
    <p:sldId id="268" r:id="rId14"/>
    <p:sldId id="270" r:id="rId15"/>
    <p:sldId id="267" r:id="rId16"/>
    <p:sldId id="273" r:id="rId17"/>
    <p:sldId id="272" r:id="rId18"/>
    <p:sldId id="271" r:id="rId19"/>
    <p:sldId id="274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64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30.4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0,'91'10,"0"0,0 0,1-1,-1 1,16 3,8 0,-24-1,-54-5,-75-6,-22 7,0 2,21-2,-14-1,5 0,34-3,-3 0,3 1,0 0,-3 3,3-3,-4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34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67,'63'0,"1"0,-7 0,-1 0,-3 0,1 0,7 0,0 0,-4 0,0 0,4 0,2 0,12 0,-2 0,-13 1,-2-2,5-2,-1-1,-8 4,-4-2,18-12,-3 12,-18-5,1 7,-10 0,24 0,-24 0,2 0,-18 0,-9 0,0 0,35 0,12 0,22 0,-5 0,-25 0,22 0,-19 0,9 0,-2 0,-11 0,0 0,10 0,-23 0,10 5,-20 1,5 0,-6-2,0-4,6 0,-6 0,1 0,5 0,-13 0,1 0,-8 0,0 0,5 0,2 0,2 0,3 0,-5 0,2 0,-9 0,0-4,1-1,4-4,8 4,14-7,-13 11,18-7,-22 3,38 4,7-4,-16 4,4 2,6-1,1 0,-7 0,2 0,9 0,0 0,-10 0,-3 0,3 0,-3 0,20 0,-22 0,-26 0,-10 0,4 0,-7 0,1 4,4-3,8 3,-6-4,5 0,-6 0,-1 0,7 5,16 4,10-3,14 9,-14-13,-10 5,-20-3,-8-3,0 3,9-4,5 5,21-4,-10 4,10 1,-21-5,6 4,-13-5,6 0,-1 0,-5 4,2-3,-9 3,0-4,5 4,-3-3,6 7,-7-7,25 10,-8-4,17 2,-14 1,1-9,-12 9,-6-9,-13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36.8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52,'73'0,"-1"0,4 0,1 0,7 0,3 0,11 0,-1 0,-16 1,0-2,17-4,-1 0,-30 4,-3-1,4-7,-2-1,-11 9,-2 0,45-7,-4 8,-16 0,-27 0,-3 0,-13 0,-8 0,6 0,-17 0,5 0,-4-4,18 3,27-3,32 4,-33 0,3 0,-1 0,1 0,6 0,-2 0,-11 0,-3 0,27 0,-31 0,-25 0,9 0,10 0,34 0,-23 0,19 0,-23 7,27-5,3 5,14 1,-27 0,-14 5,-29-6,-7 1,0-7,8 3,14 3,25 3,-18-1,5 4,-34-12,8 3,1 1,1-4,-3 4,-11-5,-1 0,4 4,3 1,-1 0,-2-1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44.6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44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45.0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51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customXml" Target="../ink/ink5.xml"/><Relationship Id="rId3" Type="http://schemas.openxmlformats.org/officeDocument/2006/relationships/image" Target="../media/image14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7.xml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customXml" Target="../ink/ink3.xml"/><Relationship Id="rId1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93D8-7E93-A21D-F08C-FA1BBA6AE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151" y="1573261"/>
            <a:ext cx="8335852" cy="1646302"/>
          </a:xfrm>
        </p:spPr>
        <p:txBody>
          <a:bodyPr/>
          <a:lstStyle/>
          <a:p>
            <a:pPr algn="ctr"/>
            <a:r>
              <a:rPr lang="en-US" dirty="0"/>
              <a:t>HDI and Canopy Cover</a:t>
            </a:r>
            <a:br>
              <a:rPr lang="en-US" dirty="0"/>
            </a:br>
            <a:r>
              <a:rPr lang="en-US" dirty="0"/>
              <a:t>in Worcester, 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17A61-4AA6-25F4-24F5-9F0A6785B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Jason Andrews</a:t>
            </a:r>
          </a:p>
          <a:p>
            <a:r>
              <a:rPr lang="en-US" dirty="0"/>
              <a:t>Geospatial Database Management</a:t>
            </a:r>
          </a:p>
          <a:p>
            <a:r>
              <a:rPr lang="en-US" dirty="0"/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395071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09" y="147421"/>
            <a:ext cx="8596668" cy="919163"/>
          </a:xfrm>
        </p:spPr>
        <p:txBody>
          <a:bodyPr/>
          <a:lstStyle/>
          <a:p>
            <a:r>
              <a:rPr lang="en-US" dirty="0"/>
              <a:t>Trouble in paradise… Lots of ‘</a:t>
            </a:r>
            <a:r>
              <a:rPr lang="en-US" dirty="0" err="1"/>
              <a:t>NaN</a:t>
            </a:r>
            <a:r>
              <a:rPr lang="en-US" dirty="0"/>
              <a:t>’…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4DC17-27B9-D2BD-5181-085883AE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09" y="806450"/>
            <a:ext cx="8157908" cy="59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8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199" y="0"/>
            <a:ext cx="6924854" cy="919163"/>
          </a:xfrm>
        </p:spPr>
        <p:txBody>
          <a:bodyPr>
            <a:normAutofit fontScale="90000"/>
          </a:bodyPr>
          <a:lstStyle/>
          <a:p>
            <a:r>
              <a:rPr lang="en-US" dirty="0"/>
              <a:t>But we continue… </a:t>
            </a:r>
            <a:br>
              <a:rPr lang="en-US" dirty="0"/>
            </a:br>
            <a:r>
              <a:rPr lang="en-US" dirty="0"/>
              <a:t>towards HDI index by tract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92FA9E-A511-F1CE-5E8A-D68567DD5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753027" cy="684874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C23EE-267E-F52C-5952-BD10855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12" y="4768632"/>
            <a:ext cx="7685685" cy="2078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3F69F1-9645-32B4-0712-F02ECB9AEA0B}"/>
              </a:ext>
            </a:extLst>
          </p:cNvPr>
          <p:cNvSpPr txBox="1"/>
          <p:nvPr/>
        </p:nvSpPr>
        <p:spPr>
          <a:xfrm>
            <a:off x="4087212" y="3814763"/>
            <a:ext cx="768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Bring relevant columns on poverty rates, educational attainment, and life expectancy into one column. Index by ‘tract’</a:t>
            </a:r>
          </a:p>
        </p:txBody>
      </p:sp>
      <p:pic>
        <p:nvPicPr>
          <p:cNvPr id="14" name="Picture 13" descr="A close up of a text&#10;&#10;Description automatically generated">
            <a:extLst>
              <a:ext uri="{FF2B5EF4-FFF2-40B4-BE49-F238E27FC236}">
                <a16:creationId xmlns:a16="http://schemas.microsoft.com/office/drawing/2014/main" id="{9DB3A1EB-5DCC-FD7F-1366-960EDF910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540" y="1226701"/>
            <a:ext cx="6385526" cy="2519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DBBB42-BC6F-D019-66E1-CC63CC057A60}"/>
                  </a:ext>
                </a:extLst>
              </p14:cNvPr>
              <p14:cNvContentPartPr/>
              <p14:nvPr/>
            </p14:nvContentPartPr>
            <p14:xfrm>
              <a:off x="10252462" y="1359922"/>
              <a:ext cx="290880" cy="63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DBBB42-BC6F-D019-66E1-CC63CC057A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8822" y="1251922"/>
                <a:ext cx="398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5848A9D-9A11-D1DD-9CF0-0076C2C71AD4}"/>
                  </a:ext>
                </a:extLst>
              </p14:cNvPr>
              <p14:cNvContentPartPr/>
              <p14:nvPr/>
            </p14:nvContentPartPr>
            <p14:xfrm>
              <a:off x="4517302" y="1637122"/>
              <a:ext cx="1909440" cy="58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5848A9D-9A11-D1DD-9CF0-0076C2C71A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3662" y="1529122"/>
                <a:ext cx="20170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C05A64B-3F72-D3DB-3FD1-3E624E593C00}"/>
                  </a:ext>
                </a:extLst>
              </p14:cNvPr>
              <p14:cNvContentPartPr/>
              <p14:nvPr/>
            </p14:nvContentPartPr>
            <p14:xfrm>
              <a:off x="8591062" y="1928002"/>
              <a:ext cx="1435320" cy="5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C05A64B-3F72-D3DB-3FD1-3E624E593C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37062" y="1820362"/>
                <a:ext cx="15429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F18419E-B03E-1142-F576-468D6BE3ECA9}"/>
                  </a:ext>
                </a:extLst>
              </p14:cNvPr>
              <p14:cNvContentPartPr/>
              <p14:nvPr/>
            </p14:nvContentPartPr>
            <p14:xfrm>
              <a:off x="3335782" y="-50667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F18419E-B03E-1142-F576-468D6BE3EC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2142" y="-6143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8C466E9-0F58-05FF-E2C9-DE908C3453AB}"/>
                  </a:ext>
                </a:extLst>
              </p14:cNvPr>
              <p14:cNvContentPartPr/>
              <p14:nvPr/>
            </p14:nvContentPartPr>
            <p14:xfrm>
              <a:off x="3335782" y="-50667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8C466E9-0F58-05FF-E2C9-DE908C3453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2142" y="-6143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A8FBA97-8205-252D-60EB-2029CCD12F6E}"/>
                  </a:ext>
                </a:extLst>
              </p14:cNvPr>
              <p14:cNvContentPartPr/>
              <p14:nvPr/>
            </p14:nvContentPartPr>
            <p14:xfrm>
              <a:off x="3335782" y="-506678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A8FBA97-8205-252D-60EB-2029CCD12F6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2142" y="-6143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192F75-9049-8D5C-6AA9-1AE0374DB18C}"/>
                  </a:ext>
                </a:extLst>
              </p14:cNvPr>
              <p14:cNvContentPartPr/>
              <p14:nvPr/>
            </p14:nvContentPartPr>
            <p14:xfrm>
              <a:off x="5084662" y="-369158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192F75-9049-8D5C-6AA9-1AE0374DB1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0662" y="-47715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90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72813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Normalize values to 0-1 Index– local Z score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131919-974E-4C2C-8A7F-B727373C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660400"/>
            <a:ext cx="11652250" cy="606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09" y="147421"/>
            <a:ext cx="8596668" cy="919163"/>
          </a:xfrm>
        </p:spPr>
        <p:txBody>
          <a:bodyPr/>
          <a:lstStyle/>
          <a:p>
            <a:r>
              <a:rPr lang="en-US" dirty="0"/>
              <a:t>Poverty is bad, not good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6CF01-4D34-B9DB-DA03-84C2B0979BF8}"/>
              </a:ext>
            </a:extLst>
          </p:cNvPr>
          <p:cNvSpPr txBox="1"/>
          <p:nvPr/>
        </p:nvSpPr>
        <p:spPr>
          <a:xfrm>
            <a:off x="213756" y="950026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to reverse that index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F1415-3F9E-26D6-D81E-C07901AAE8AD}"/>
              </a:ext>
            </a:extLst>
          </p:cNvPr>
          <p:cNvSpPr txBox="1"/>
          <p:nvPr/>
        </p:nvSpPr>
        <p:spPr>
          <a:xfrm>
            <a:off x="213756" y="2878486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brings us to here: (Now higher percent </a:t>
            </a:r>
            <a:r>
              <a:rPr lang="en-US" dirty="0" err="1"/>
              <a:t>pov</a:t>
            </a:r>
            <a:r>
              <a:rPr lang="en-US" dirty="0"/>
              <a:t> = lower </a:t>
            </a:r>
            <a:r>
              <a:rPr lang="en-US" dirty="0" err="1"/>
              <a:t>pov_norm</a:t>
            </a:r>
            <a:r>
              <a:rPr lang="en-US" dirty="0"/>
              <a:t> value)</a:t>
            </a:r>
          </a:p>
        </p:txBody>
      </p:sp>
      <p:pic>
        <p:nvPicPr>
          <p:cNvPr id="12" name="Content Placeholder 1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93413EE-5479-F731-6C25-F7C7C7192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5" y="3342427"/>
            <a:ext cx="11811923" cy="336815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C8925-A8C9-44DB-AE0D-C0DACFC1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5" y="1387466"/>
            <a:ext cx="11197719" cy="128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8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88" y="18833"/>
            <a:ext cx="10297879" cy="919163"/>
          </a:xfrm>
        </p:spPr>
        <p:txBody>
          <a:bodyPr>
            <a:normAutofit/>
          </a:bodyPr>
          <a:lstStyle/>
          <a:p>
            <a:r>
              <a:rPr lang="en-US" dirty="0"/>
              <a:t>Calculate NDI by Tract, add to same table</a:t>
            </a:r>
          </a:p>
        </p:txBody>
      </p:sp>
      <p:pic>
        <p:nvPicPr>
          <p:cNvPr id="9" name="Content Placeholder 8" descr="A screenshot of a map&#10;&#10;Description automatically generated">
            <a:extLst>
              <a:ext uri="{FF2B5EF4-FFF2-40B4-BE49-F238E27FC236}">
                <a16:creationId xmlns:a16="http://schemas.microsoft.com/office/drawing/2014/main" id="{DFEEBA38-CB26-E06E-7DD5-763A0E276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639" y="666416"/>
            <a:ext cx="8048020" cy="6085089"/>
          </a:xfrm>
        </p:spPr>
      </p:pic>
      <p:pic>
        <p:nvPicPr>
          <p:cNvPr id="4" name="Picture 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B5F281BB-1ED3-E59B-FB73-6D3FD11BB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32"/>
          <a:stretch/>
        </p:blipFill>
        <p:spPr>
          <a:xfrm>
            <a:off x="141958" y="2446693"/>
            <a:ext cx="3833681" cy="126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 fontScale="90000"/>
          </a:bodyPr>
          <a:lstStyle/>
          <a:p>
            <a:r>
              <a:rPr lang="en-US" dirty="0"/>
              <a:t>Back to canopy– Calculate % canopy by tract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6CF01-4D34-B9DB-DA03-84C2B0979BF8}"/>
              </a:ext>
            </a:extLst>
          </p:cNvPr>
          <p:cNvSpPr txBox="1"/>
          <p:nvPr/>
        </p:nvSpPr>
        <p:spPr>
          <a:xfrm>
            <a:off x="213756" y="692173"/>
            <a:ext cx="11859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First, area by tract</a:t>
            </a:r>
          </a:p>
          <a:p>
            <a:r>
              <a:rPr lang="en-US" dirty="0"/>
              <a:t>- New table, same </a:t>
            </a:r>
            <a:r>
              <a:rPr lang="en-US" b="1" dirty="0"/>
              <a:t>primary key </a:t>
            </a:r>
            <a:r>
              <a:rPr lang="en-US" dirty="0"/>
              <a:t>of ‘tract’</a:t>
            </a:r>
          </a:p>
        </p:txBody>
      </p:sp>
      <p:pic>
        <p:nvPicPr>
          <p:cNvPr id="8" name="Content Placeholder 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C6D36DF4-2391-DC85-316B-EEA7893DB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34" b="5232"/>
          <a:stretch/>
        </p:blipFill>
        <p:spPr>
          <a:xfrm>
            <a:off x="213756" y="1338504"/>
            <a:ext cx="11750587" cy="261257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F8B5B1-B573-4E30-ABE1-23C1C45B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6" y="4370415"/>
            <a:ext cx="9286504" cy="24404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A7124D-F632-6388-92CA-75A7A85559A9}"/>
              </a:ext>
            </a:extLst>
          </p:cNvPr>
          <p:cNvSpPr txBox="1"/>
          <p:nvPr/>
        </p:nvSpPr>
        <p:spPr>
          <a:xfrm>
            <a:off x="213756" y="3951075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Bring in tract area column</a:t>
            </a:r>
          </a:p>
        </p:txBody>
      </p:sp>
    </p:spTree>
    <p:extLst>
      <p:ext uri="{BB962C8B-B14F-4D97-AF65-F5344CB8AC3E}">
        <p14:creationId xmlns:p14="http://schemas.microsoft.com/office/powerpoint/2010/main" val="357298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And Percent Canopy by Tract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7124D-F632-6388-92CA-75A7A85559A9}"/>
              </a:ext>
            </a:extLst>
          </p:cNvPr>
          <p:cNvSpPr txBox="1"/>
          <p:nvPr/>
        </p:nvSpPr>
        <p:spPr>
          <a:xfrm>
            <a:off x="47723" y="2700869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This is what </a:t>
            </a:r>
            <a:r>
              <a:rPr lang="en-US" dirty="0" err="1"/>
              <a:t>canopy_cover_by_tract</a:t>
            </a:r>
            <a:r>
              <a:rPr lang="en-US" dirty="0"/>
              <a:t> looks like now:</a:t>
            </a:r>
          </a:p>
        </p:txBody>
      </p:sp>
      <p:pic>
        <p:nvPicPr>
          <p:cNvPr id="7" name="Content Placeholder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D3CF284-AB91-E913-49E1-B6485F45A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3" y="582616"/>
            <a:ext cx="12096553" cy="1904969"/>
          </a:xfrm>
        </p:spPr>
      </p:pic>
      <p:pic>
        <p:nvPicPr>
          <p:cNvPr id="14" name="Picture 13" descr="A computer screen with numbers and lines&#10;&#10;Description automatically generated">
            <a:extLst>
              <a:ext uri="{FF2B5EF4-FFF2-40B4-BE49-F238E27FC236}">
                <a16:creationId xmlns:a16="http://schemas.microsoft.com/office/drawing/2014/main" id="{ECB2BF80-670F-F172-566A-D5A0F8A0D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4" y="3426031"/>
            <a:ext cx="10437009" cy="32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8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Bring Canopy % in as column on </a:t>
            </a:r>
            <a:r>
              <a:rPr lang="en-US" dirty="0" err="1"/>
              <a:t>hdi_calc</a:t>
            </a:r>
            <a:endParaRPr lang="en-US" dirty="0"/>
          </a:p>
        </p:txBody>
      </p:sp>
      <p:pic>
        <p:nvPicPr>
          <p:cNvPr id="9" name="Content Placeholder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EEE7554-E5D7-6BD0-253A-B8C022553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4" y="786688"/>
            <a:ext cx="7683203" cy="253564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C3EA40-A450-854F-827F-D45E4F0C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4" y="4109024"/>
            <a:ext cx="11210233" cy="2535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B246A-BBAD-92CE-A30C-428BD2D5F7C7}"/>
              </a:ext>
            </a:extLst>
          </p:cNvPr>
          <p:cNvSpPr txBox="1"/>
          <p:nvPr/>
        </p:nvSpPr>
        <p:spPr>
          <a:xfrm>
            <a:off x="118883" y="3531014"/>
            <a:ext cx="448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And normalize to 0-1 index</a:t>
            </a:r>
          </a:p>
        </p:txBody>
      </p:sp>
    </p:spTree>
    <p:extLst>
      <p:ext uri="{BB962C8B-B14F-4D97-AF65-F5344CB8AC3E}">
        <p14:creationId xmlns:p14="http://schemas.microsoft.com/office/powerpoint/2010/main" val="428734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And now we can calculate ‘H Tree I’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7124D-F632-6388-92CA-75A7A85559A9}"/>
              </a:ext>
            </a:extLst>
          </p:cNvPr>
          <p:cNvSpPr txBox="1"/>
          <p:nvPr/>
        </p:nvSpPr>
        <p:spPr>
          <a:xfrm>
            <a:off x="213756" y="3951075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All data in one table</a:t>
            </a:r>
          </a:p>
        </p:txBody>
      </p:sp>
      <p:pic>
        <p:nvPicPr>
          <p:cNvPr id="14" name="Content Placeholder 13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BE5D4289-C7E8-F07C-E4AD-4A61B4083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5" y="720619"/>
            <a:ext cx="11602007" cy="3012060"/>
          </a:xfrm>
        </p:spPr>
      </p:pic>
      <p:pic>
        <p:nvPicPr>
          <p:cNvPr id="16" name="Picture 1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12A1E27-E7A9-058E-081B-06A5C8234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5" y="4320406"/>
            <a:ext cx="10883562" cy="24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Visualizing H Tree 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75C2B-A26F-6737-B223-7DAB5CDA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536687"/>
            <a:ext cx="8000003" cy="63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52E5-D9D4-AD32-6348-E2A8B805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5215"/>
            <a:ext cx="8596668" cy="87481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Objective: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F3E6-D5B5-76F5-20DE-0971F0B41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5029"/>
            <a:ext cx="8596668" cy="874816"/>
          </a:xfrm>
        </p:spPr>
        <p:txBody>
          <a:bodyPr/>
          <a:lstStyle/>
          <a:p>
            <a:r>
              <a:rPr lang="en-US" dirty="0"/>
              <a:t>Use ACS and CDC data to create a composite HDI index by census tract layer for Worcester, and compare this to metrics of urban canopy/greenness.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9C82AD-2F2C-2408-92D4-04A691CBE832}"/>
              </a:ext>
            </a:extLst>
          </p:cNvPr>
          <p:cNvSpPr txBox="1">
            <a:spLocks/>
          </p:cNvSpPr>
          <p:nvPr/>
        </p:nvSpPr>
        <p:spPr>
          <a:xfrm>
            <a:off x="677334" y="1919845"/>
            <a:ext cx="8596668" cy="8748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Study Area:</a:t>
            </a:r>
            <a:br>
              <a:rPr lang="en-US" b="1" dirty="0"/>
            </a:br>
            <a:endParaRPr lang="en-US" dirty="0"/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73AE662A-55C8-BCDD-A9AB-39F9C828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56" y="1785466"/>
            <a:ext cx="5177641" cy="501797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453AA-67A3-6231-4B71-A634FAF9540E}"/>
              </a:ext>
            </a:extLst>
          </p:cNvPr>
          <p:cNvSpPr txBox="1">
            <a:spLocks/>
          </p:cNvSpPr>
          <p:nvPr/>
        </p:nvSpPr>
        <p:spPr>
          <a:xfrm>
            <a:off x="677334" y="2669969"/>
            <a:ext cx="2922869" cy="105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Worcester City limits, divided by 44 census districts from 2010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0389DE-5B2A-1199-BD5C-E727D58366F1}"/>
              </a:ext>
            </a:extLst>
          </p:cNvPr>
          <p:cNvSpPr txBox="1">
            <a:spLocks/>
          </p:cNvSpPr>
          <p:nvPr/>
        </p:nvSpPr>
        <p:spPr>
          <a:xfrm>
            <a:off x="677334" y="3740521"/>
            <a:ext cx="8596668" cy="8748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Idea:</a:t>
            </a:r>
            <a:br>
              <a:rPr lang="en-US" b="1" dirty="0"/>
            </a:b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D9C186-2508-E777-BDAA-5A55CCDE6E4C}"/>
              </a:ext>
            </a:extLst>
          </p:cNvPr>
          <p:cNvSpPr txBox="1">
            <a:spLocks/>
          </p:cNvSpPr>
          <p:nvPr/>
        </p:nvSpPr>
        <p:spPr>
          <a:xfrm>
            <a:off x="723482" y="4408714"/>
            <a:ext cx="2922869" cy="105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EJ is great, but what about HDI?</a:t>
            </a:r>
          </a:p>
        </p:txBody>
      </p:sp>
    </p:spTree>
    <p:extLst>
      <p:ext uri="{BB962C8B-B14F-4D97-AF65-F5344CB8AC3E}">
        <p14:creationId xmlns:p14="http://schemas.microsoft.com/office/powerpoint/2010/main" val="423559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Versus HDI</a:t>
            </a:r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EC45AB4D-165A-9B86-348A-BBD1BA5E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626598"/>
            <a:ext cx="8241533" cy="62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15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What about HDI Diff?</a:t>
            </a: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B117BCB-56B1-3AE6-D034-FD62826B5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919163"/>
            <a:ext cx="3276600" cy="1257300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3B3921C9-A1D9-9E23-885E-104A3AF19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7" b="3230"/>
          <a:stretch/>
        </p:blipFill>
        <p:spPr>
          <a:xfrm>
            <a:off x="118885" y="631030"/>
            <a:ext cx="8648865" cy="6226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8EB56-766D-731E-1359-66E3A0ABB730}"/>
              </a:ext>
            </a:extLst>
          </p:cNvPr>
          <p:cNvSpPr txBox="1"/>
          <p:nvPr/>
        </p:nvSpPr>
        <p:spPr>
          <a:xfrm>
            <a:off x="8915399" y="2872919"/>
            <a:ext cx="31577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first blush, it appears as though the areas that declined more with  the addition of canopy cover largely coincide with areas that already score on the low end of HDI. </a:t>
            </a:r>
          </a:p>
          <a:p>
            <a:endParaRPr lang="en-US" dirty="0"/>
          </a:p>
          <a:p>
            <a:r>
              <a:rPr lang="en-US" dirty="0"/>
              <a:t>But let’s take a closer look…</a:t>
            </a:r>
          </a:p>
        </p:txBody>
      </p:sp>
    </p:spTree>
    <p:extLst>
      <p:ext uri="{BB962C8B-B14F-4D97-AF65-F5344CB8AC3E}">
        <p14:creationId xmlns:p14="http://schemas.microsoft.com/office/powerpoint/2010/main" val="27492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rich get richer and the poor get poorer…</a:t>
            </a:r>
          </a:p>
        </p:txBody>
      </p:sp>
      <p:pic>
        <p:nvPicPr>
          <p:cNvPr id="4" name="Picture 3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F06EE0E5-4590-F680-4C07-ECD13878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507590"/>
            <a:ext cx="10155257" cy="6008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7FE667-DAA3-2C38-768D-7AA40E7490FD}"/>
              </a:ext>
            </a:extLst>
          </p:cNvPr>
          <p:cNvSpPr txBox="1"/>
          <p:nvPr/>
        </p:nvSpPr>
        <p:spPr>
          <a:xfrm>
            <a:off x="257175" y="6507368"/>
            <a:ext cx="1164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 initial HDI increases, so does the amount that the metric increases when you add canopy cover index </a:t>
            </a:r>
          </a:p>
        </p:txBody>
      </p:sp>
    </p:spTree>
    <p:extLst>
      <p:ext uri="{BB962C8B-B14F-4D97-AF65-F5344CB8AC3E}">
        <p14:creationId xmlns:p14="http://schemas.microsoft.com/office/powerpoint/2010/main" val="50553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8" y="696901"/>
            <a:ext cx="8870241" cy="3880773"/>
          </a:xfrm>
        </p:spPr>
        <p:txBody>
          <a:bodyPr/>
          <a:lstStyle/>
          <a:p>
            <a:r>
              <a:rPr lang="en-US" b="1" dirty="0"/>
              <a:t>CDC Life Expectancy by Census Tract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92089A-B275-FAA0-C224-A7F9F743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17" y="1090418"/>
            <a:ext cx="8931086" cy="57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4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7" y="696901"/>
            <a:ext cx="11218225" cy="3880773"/>
          </a:xfrm>
        </p:spPr>
        <p:txBody>
          <a:bodyPr/>
          <a:lstStyle/>
          <a:p>
            <a:r>
              <a:rPr lang="en-US" b="1" dirty="0"/>
              <a:t>American Community Survey-- Percent of Population with Income below Federal Poverty Line</a:t>
            </a:r>
            <a:endParaRPr lang="en-US" dirty="0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2FAB7D4C-78D7-5E3A-1FEF-5F33F9B28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9" b="3290"/>
          <a:stretch/>
        </p:blipFill>
        <p:spPr>
          <a:xfrm>
            <a:off x="486886" y="1128712"/>
            <a:ext cx="8145916" cy="562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2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8" y="696902"/>
            <a:ext cx="8870241" cy="660400"/>
          </a:xfrm>
        </p:spPr>
        <p:txBody>
          <a:bodyPr/>
          <a:lstStyle/>
          <a:p>
            <a:r>
              <a:rPr lang="en-US" b="1" dirty="0"/>
              <a:t>American Community Survey-- Percent of Population with Bachelor's Degrees</a:t>
            </a:r>
            <a:endParaRPr lang="en-US" dirty="0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FFDBCCD2-F394-D6D7-4609-CB7A55A8B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3" b="5071"/>
          <a:stretch/>
        </p:blipFill>
        <p:spPr>
          <a:xfrm>
            <a:off x="486888" y="1143000"/>
            <a:ext cx="7772400" cy="56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3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6" y="696901"/>
            <a:ext cx="8870241" cy="660400"/>
          </a:xfrm>
        </p:spPr>
        <p:txBody>
          <a:bodyPr/>
          <a:lstStyle/>
          <a:p>
            <a:r>
              <a:rPr lang="en-US" b="1" dirty="0"/>
              <a:t>Canopy Cover Maps from 2007, 2010, and 2015– HERO (</a:t>
            </a:r>
            <a:r>
              <a:rPr lang="en-US" b="1" dirty="0" err="1"/>
              <a:t>Elmes</a:t>
            </a:r>
            <a:r>
              <a:rPr lang="en-US" b="1" dirty="0"/>
              <a:t> et al, 2017)</a:t>
            </a:r>
            <a:endParaRPr lang="en-US" dirty="0"/>
          </a:p>
        </p:txBody>
      </p:sp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C1255E7E-6CA6-FB69-B957-689DC14D2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2" b="4927"/>
          <a:stretch/>
        </p:blipFill>
        <p:spPr>
          <a:xfrm>
            <a:off x="70621" y="1143000"/>
            <a:ext cx="8086657" cy="5678499"/>
          </a:xfrm>
          <a:prstGeom prst="rect">
            <a:avLst/>
          </a:prstGeom>
        </p:spPr>
      </p:pic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E18837CF-FAE1-6796-9152-3BA7121A7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33" r="-690"/>
          <a:stretch/>
        </p:blipFill>
        <p:spPr>
          <a:xfrm>
            <a:off x="8373443" y="1357301"/>
            <a:ext cx="3747936" cy="5392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B0E96B-B628-C68C-6633-821DCD25A4C9}"/>
              </a:ext>
            </a:extLst>
          </p:cNvPr>
          <p:cNvSpPr txBox="1"/>
          <p:nvPr/>
        </p:nvSpPr>
        <p:spPr>
          <a:xfrm>
            <a:off x="9058275" y="102710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Detail:</a:t>
            </a:r>
          </a:p>
        </p:txBody>
      </p:sp>
    </p:spTree>
    <p:extLst>
      <p:ext uri="{BB962C8B-B14F-4D97-AF65-F5344CB8AC3E}">
        <p14:creationId xmlns:p14="http://schemas.microsoft.com/office/powerpoint/2010/main" val="61895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63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728" y="36501"/>
            <a:ext cx="7272338" cy="896163"/>
          </a:xfrm>
        </p:spPr>
        <p:txBody>
          <a:bodyPr>
            <a:normAutofit/>
          </a:bodyPr>
          <a:lstStyle/>
          <a:p>
            <a:r>
              <a:rPr lang="en-US" b="1" dirty="0"/>
              <a:t>Raster Layers: NDBI, NDVI, UVI</a:t>
            </a:r>
          </a:p>
          <a:p>
            <a:r>
              <a:rPr lang="en-US" b="1" dirty="0"/>
              <a:t> 2007, 2011, 2015, 2019, 2023</a:t>
            </a:r>
            <a:endParaRPr lang="en-US" dirty="0"/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578C5BBB-74D0-28DE-491F-B624773573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4"/>
          <a:stretch/>
        </p:blipFill>
        <p:spPr>
          <a:xfrm>
            <a:off x="572613" y="775501"/>
            <a:ext cx="4899500" cy="6039845"/>
          </a:xfrm>
          <a:prstGeom prst="rect">
            <a:avLst/>
          </a:prstGeom>
        </p:spPr>
      </p:pic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57828A61-8411-3980-5971-9163439E4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84"/>
          <a:stretch/>
        </p:blipFill>
        <p:spPr>
          <a:xfrm>
            <a:off x="6507528" y="775501"/>
            <a:ext cx="4726050" cy="603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8113"/>
            <a:ext cx="8596668" cy="919163"/>
          </a:xfrm>
        </p:spPr>
        <p:txBody>
          <a:bodyPr/>
          <a:lstStyle/>
          <a:p>
            <a:r>
              <a:rPr lang="en-US" dirty="0"/>
              <a:t>Importing Data – Batch Commands</a:t>
            </a:r>
          </a:p>
        </p:txBody>
      </p: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06756B8-85F4-3922-6859-C18687D34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00" y="1366407"/>
            <a:ext cx="12025306" cy="1857374"/>
          </a:xfr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F3FA4CF-FA20-0C0D-1D16-767647BBC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0" y="3943350"/>
            <a:ext cx="12020852" cy="2011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726D33-A9BB-FF15-D7E9-AEA7EBCAE195}"/>
              </a:ext>
            </a:extLst>
          </p:cNvPr>
          <p:cNvSpPr txBox="1"/>
          <p:nvPr/>
        </p:nvSpPr>
        <p:spPr>
          <a:xfrm>
            <a:off x="225631" y="938151"/>
            <a:ext cx="913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all shapefiles in working folder: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615A2-569B-C9A6-EEA2-6F78AF6F0CF8}"/>
              </a:ext>
            </a:extLst>
          </p:cNvPr>
          <p:cNvSpPr txBox="1"/>
          <p:nvPr/>
        </p:nvSpPr>
        <p:spPr>
          <a:xfrm>
            <a:off x="105700" y="3462811"/>
            <a:ext cx="913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all </a:t>
            </a:r>
            <a:r>
              <a:rPr lang="en-US" dirty="0" err="1"/>
              <a:t>rasters</a:t>
            </a:r>
            <a:r>
              <a:rPr lang="en-US" dirty="0"/>
              <a:t> in working folder:</a:t>
            </a:r>
          </a:p>
        </p:txBody>
      </p:sp>
    </p:spTree>
    <p:extLst>
      <p:ext uri="{BB962C8B-B14F-4D97-AF65-F5344CB8AC3E}">
        <p14:creationId xmlns:p14="http://schemas.microsoft.com/office/powerpoint/2010/main" val="257046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09" y="147421"/>
            <a:ext cx="8596668" cy="919163"/>
          </a:xfrm>
        </p:spPr>
        <p:txBody>
          <a:bodyPr/>
          <a:lstStyle/>
          <a:p>
            <a:r>
              <a:rPr lang="en-US" dirty="0"/>
              <a:t>Raster to point– Batch Command</a:t>
            </a:r>
          </a:p>
        </p:txBody>
      </p:sp>
      <p:pic>
        <p:nvPicPr>
          <p:cNvPr id="9" name="Content Placeholder 8" descr="A computer screen with text&#10;&#10;Description automatically generated">
            <a:extLst>
              <a:ext uri="{FF2B5EF4-FFF2-40B4-BE49-F238E27FC236}">
                <a16:creationId xmlns:a16="http://schemas.microsoft.com/office/drawing/2014/main" id="{ED06CA9D-66A2-53EE-91C8-4E04BD402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5" y="1615416"/>
            <a:ext cx="11954230" cy="271907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06CF01-4D34-B9DB-DA03-84C2B0979BF8}"/>
              </a:ext>
            </a:extLst>
          </p:cNvPr>
          <p:cNvSpPr txBox="1"/>
          <p:nvPr/>
        </p:nvSpPr>
        <p:spPr>
          <a:xfrm>
            <a:off x="213756" y="950026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Grab every table that starts with ‘</a:t>
            </a:r>
            <a:r>
              <a:rPr lang="en-US" dirty="0" err="1"/>
              <a:t>ndvi</a:t>
            </a:r>
            <a:r>
              <a:rPr lang="en-US" dirty="0"/>
              <a:t>’, ‘</a:t>
            </a:r>
            <a:r>
              <a:rPr lang="en-US" dirty="0" err="1"/>
              <a:t>ndbi</a:t>
            </a:r>
            <a:r>
              <a:rPr lang="en-US" dirty="0"/>
              <a:t>’, or ‘</a:t>
            </a:r>
            <a:r>
              <a:rPr lang="en-US" dirty="0" err="1"/>
              <a:t>uvi</a:t>
            </a:r>
            <a:r>
              <a:rPr lang="en-US" dirty="0"/>
              <a:t>’ and feed it into ‘</a:t>
            </a:r>
            <a:r>
              <a:rPr lang="en-US" dirty="0" err="1"/>
              <a:t>ST_PixelAsPoints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371498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4680</TotalTime>
  <Words>456</Words>
  <Application>Microsoft Macintosh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HDI and Canopy Cover in Worcester, MA</vt:lpstr>
      <vt:lpstr>Objective: </vt:lpstr>
      <vt:lpstr>Data Acquisition</vt:lpstr>
      <vt:lpstr>Data Acquisition</vt:lpstr>
      <vt:lpstr>Data Acquisition</vt:lpstr>
      <vt:lpstr>Data Acquisition</vt:lpstr>
      <vt:lpstr>Data Acquisition</vt:lpstr>
      <vt:lpstr>Importing Data – Batch Commands</vt:lpstr>
      <vt:lpstr>Raster to point– Batch Command</vt:lpstr>
      <vt:lpstr>Trouble in paradise… Lots of ‘NaN’…</vt:lpstr>
      <vt:lpstr>But we continue…  towards HDI index by tract</vt:lpstr>
      <vt:lpstr>Normalize values to 0-1 Index– local Z score</vt:lpstr>
      <vt:lpstr>Poverty is bad, not good</vt:lpstr>
      <vt:lpstr>Calculate NDI by Tract, add to same table</vt:lpstr>
      <vt:lpstr>Back to canopy– Calculate % canopy by tract</vt:lpstr>
      <vt:lpstr>And Percent Canopy by Tract</vt:lpstr>
      <vt:lpstr>Bring Canopy % in as column on hdi_calc</vt:lpstr>
      <vt:lpstr>And now we can calculate ‘H Tree I’</vt:lpstr>
      <vt:lpstr>Visualizing H Tree I</vt:lpstr>
      <vt:lpstr>Versus HDI</vt:lpstr>
      <vt:lpstr>What about HDI Diff?</vt:lpstr>
      <vt:lpstr>The rich get richer and the poor get poorer…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HDI and Canopy Cover in Worcester, MA</dc:title>
  <dc:creator>Andrews, Jason</dc:creator>
  <cp:lastModifiedBy>Andrews, Jason</cp:lastModifiedBy>
  <cp:revision>5</cp:revision>
  <dcterms:created xsi:type="dcterms:W3CDTF">2024-04-25T15:43:29Z</dcterms:created>
  <dcterms:modified xsi:type="dcterms:W3CDTF">2024-05-02T18:26:00Z</dcterms:modified>
</cp:coreProperties>
</file>